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431" r:id="rId2"/>
    <p:sldId id="372" r:id="rId3"/>
    <p:sldId id="580" r:id="rId4"/>
    <p:sldId id="273" r:id="rId5"/>
    <p:sldId id="394" r:id="rId6"/>
    <p:sldId id="405" r:id="rId7"/>
    <p:sldId id="432" r:id="rId8"/>
    <p:sldId id="528" r:id="rId9"/>
    <p:sldId id="531" r:id="rId10"/>
    <p:sldId id="532" r:id="rId11"/>
    <p:sldId id="533" r:id="rId12"/>
    <p:sldId id="534" r:id="rId13"/>
    <p:sldId id="535" r:id="rId14"/>
    <p:sldId id="536" r:id="rId15"/>
    <p:sldId id="529" r:id="rId16"/>
    <p:sldId id="530" r:id="rId17"/>
    <p:sldId id="527" r:id="rId18"/>
    <p:sldId id="556" r:id="rId19"/>
    <p:sldId id="433" r:id="rId20"/>
    <p:sldId id="557" r:id="rId21"/>
    <p:sldId id="559" r:id="rId22"/>
    <p:sldId id="558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425" r:id="rId33"/>
    <p:sldId id="412" r:id="rId34"/>
    <p:sldId id="413" r:id="rId35"/>
    <p:sldId id="426" r:id="rId36"/>
    <p:sldId id="414" r:id="rId37"/>
    <p:sldId id="570" r:id="rId38"/>
    <p:sldId id="427" r:id="rId39"/>
    <p:sldId id="428" r:id="rId40"/>
    <p:sldId id="429" r:id="rId41"/>
    <p:sldId id="415" r:id="rId42"/>
    <p:sldId id="416" r:id="rId43"/>
    <p:sldId id="417" r:id="rId44"/>
    <p:sldId id="419" r:id="rId45"/>
    <p:sldId id="420" r:id="rId46"/>
    <p:sldId id="430" r:id="rId47"/>
    <p:sldId id="572" r:id="rId48"/>
    <p:sldId id="575" r:id="rId49"/>
    <p:sldId id="576" r:id="rId50"/>
    <p:sldId id="577" r:id="rId51"/>
    <p:sldId id="578" r:id="rId52"/>
    <p:sldId id="579" r:id="rId53"/>
    <p:sldId id="57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5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slab.jbnu.ac.k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itzcarraldo/%EB%B2%88%EC%97%AD-%EC%9E%98-%EA%B0%80%EC%9A%94-%EC%8A%A4%ED%81%AC%EB%9F%BC-%EB%B0%98%EA%B0%80%EC%9B%8C%EC%9A%94-%EC%B9%B8%EB%B0%98-e27d1db15699" TargetMode="External"/><Relationship Id="rId2" Type="http://schemas.openxmlformats.org/officeDocument/2006/relationships/hyperlink" Target="https://brunch.co.kr/@bradlee/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Uxf2B4lQxGl4v0qUIsZsF7MANegJCr0pVafOBotwGQ/edit?usp=shar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33326"/>
            <a:ext cx="7772400" cy="1375740"/>
          </a:xfrm>
        </p:spPr>
        <p:txBody>
          <a:bodyPr>
            <a:noAutofit/>
          </a:bodyPr>
          <a:lstStyle/>
          <a:p>
            <a:r>
              <a:rPr lang="en-US" altLang="ko-KR" sz="4800" dirty="0"/>
              <a:t>GitHub: Features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</a:p>
          <a:p>
            <a:pPr lvl="0"/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  <a:hlinkClick r:id="rId3"/>
              </a:rPr>
              <a:t>http://oslab.jbnu.ac.kr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0"/>
            <a:endParaRPr lang="en-US" altLang="ko-KR" sz="7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Jeonbuk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59116-4120-42DA-835C-24C00ABC3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48" y="1058863"/>
            <a:ext cx="689130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6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43" y="1058863"/>
            <a:ext cx="642691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3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202" y="1058863"/>
            <a:ext cx="6527596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8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331" y="1058863"/>
            <a:ext cx="6571339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8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91" y="1058863"/>
            <a:ext cx="6164418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5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Vs. </a:t>
            </a:r>
            <a:r>
              <a:rPr lang="ko-KR" altLang="en-US" dirty="0"/>
              <a:t>스크럼</a:t>
            </a:r>
            <a:endParaRPr lang="en-US" altLang="ko-KR" dirty="0"/>
          </a:p>
          <a:p>
            <a:pPr lvl="1"/>
            <a:r>
              <a:rPr lang="ko-KR" altLang="en-US" dirty="0"/>
              <a:t>스프린트 기반</a:t>
            </a:r>
            <a:r>
              <a:rPr lang="en-US" altLang="ko-KR" dirty="0"/>
              <a:t>: </a:t>
            </a:r>
            <a:r>
              <a:rPr lang="ko-KR" altLang="en-US" dirty="0"/>
              <a:t>작업 시간을 추정하고</a:t>
            </a:r>
            <a:r>
              <a:rPr lang="en-US" altLang="ko-KR" dirty="0"/>
              <a:t>, </a:t>
            </a:r>
            <a:r>
              <a:rPr lang="ko-KR" altLang="en-US" dirty="0"/>
              <a:t>할당된 작업시간으로 제한함</a:t>
            </a:r>
            <a:endParaRPr lang="en-US" altLang="ko-KR" dirty="0"/>
          </a:p>
          <a:p>
            <a:pPr lvl="2"/>
            <a:r>
              <a:rPr lang="ko-KR" altLang="en-US" dirty="0"/>
              <a:t>아주 익숙하고 반복되는 작업이 아닌 경우</a:t>
            </a:r>
            <a:r>
              <a:rPr lang="en-US" altLang="ko-KR" dirty="0"/>
              <a:t>, </a:t>
            </a:r>
            <a:r>
              <a:rPr lang="ko-KR" altLang="en-US" dirty="0"/>
              <a:t>작업 시간의 추정이 어려움</a:t>
            </a:r>
            <a:endParaRPr lang="en-US" altLang="ko-KR" dirty="0"/>
          </a:p>
          <a:p>
            <a:pPr lvl="2"/>
            <a:r>
              <a:rPr lang="ko-KR" altLang="en-US" dirty="0"/>
              <a:t>각 개발자가 동시에 처리하는 작업에 대한 제어가 어려움</a:t>
            </a:r>
            <a:endParaRPr lang="en-US" altLang="ko-KR" dirty="0"/>
          </a:p>
          <a:p>
            <a:pPr lvl="2"/>
            <a:r>
              <a:rPr lang="ko-KR" altLang="en-US" dirty="0"/>
              <a:t>스크럼 마스터</a:t>
            </a:r>
            <a:r>
              <a:rPr lang="en-US" altLang="ko-KR" dirty="0"/>
              <a:t>, </a:t>
            </a:r>
            <a:r>
              <a:rPr lang="ko-KR" altLang="en-US" dirty="0"/>
              <a:t>스프린트 회의 등 부가적 요소가 많음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칸반</a:t>
            </a:r>
            <a:r>
              <a:rPr lang="en-US" altLang="ko-KR" dirty="0"/>
              <a:t>:</a:t>
            </a:r>
            <a:r>
              <a:rPr lang="ko-KR" altLang="en-US" dirty="0"/>
              <a:t> 동시에 처리할 수 있는 이슈의 수를 제한하여 생산성을 향상</a:t>
            </a:r>
            <a:endParaRPr lang="en-US" altLang="ko-KR" dirty="0"/>
          </a:p>
          <a:p>
            <a:pPr lvl="2"/>
            <a:r>
              <a:rPr lang="en-US" altLang="ko-KR" dirty="0"/>
              <a:t>Work-In-Process(WIP) </a:t>
            </a:r>
            <a:r>
              <a:rPr lang="ko-KR" altLang="en-US" dirty="0"/>
              <a:t>개수를 제한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개발자는 한 번에 하나의 일만 처리</a:t>
            </a:r>
            <a:endParaRPr lang="en-US" altLang="ko-KR" dirty="0"/>
          </a:p>
          <a:p>
            <a:pPr lvl="2"/>
            <a:r>
              <a:rPr lang="ko-KR" altLang="en-US" dirty="0"/>
              <a:t>작업 데드라인이 없음</a:t>
            </a:r>
            <a:endParaRPr lang="en-US" altLang="ko-KR" dirty="0"/>
          </a:p>
          <a:p>
            <a:pPr lvl="3"/>
            <a:r>
              <a:rPr lang="ko-KR" altLang="en-US" dirty="0"/>
              <a:t>데드라인을 지키기 위해 </a:t>
            </a:r>
            <a:r>
              <a:rPr lang="en-US" altLang="ko-KR" dirty="0"/>
              <a:t>SW </a:t>
            </a:r>
            <a:r>
              <a:rPr lang="ko-KR" altLang="en-US" dirty="0"/>
              <a:t>품질을 떨어뜨리거나 단계를 건너뛰지 않음</a:t>
            </a:r>
            <a:endParaRPr lang="en-US" altLang="ko-KR" dirty="0"/>
          </a:p>
          <a:p>
            <a:pPr lvl="2"/>
            <a:r>
              <a:rPr lang="ko-KR" altLang="en-US" dirty="0"/>
              <a:t>별도의 회의</a:t>
            </a:r>
            <a:r>
              <a:rPr lang="en-US" altLang="ko-KR" dirty="0"/>
              <a:t>, </a:t>
            </a:r>
            <a:r>
              <a:rPr lang="ko-KR" altLang="en-US" dirty="0"/>
              <a:t>특별한 직책을 두지 않음</a:t>
            </a:r>
            <a:endParaRPr lang="en-US" altLang="ko-KR" dirty="0"/>
          </a:p>
          <a:p>
            <a:pPr lvl="3"/>
            <a:r>
              <a:rPr lang="ko-KR" altLang="en-US" dirty="0"/>
              <a:t>오버헤드 감소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58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칸반</a:t>
            </a:r>
            <a:r>
              <a:rPr lang="ko-KR" altLang="en-US" dirty="0"/>
              <a:t> 방식의 단점</a:t>
            </a:r>
            <a:endParaRPr lang="en-US" altLang="ko-KR" dirty="0"/>
          </a:p>
          <a:p>
            <a:pPr lvl="1"/>
            <a:r>
              <a:rPr lang="ko-KR" altLang="en-US" dirty="0"/>
              <a:t>데드라인이 없다 </a:t>
            </a:r>
            <a:r>
              <a:rPr lang="en-US" altLang="ko-KR" dirty="0"/>
              <a:t>→ </a:t>
            </a:r>
            <a:r>
              <a:rPr lang="ko-KR" altLang="en-US" dirty="0"/>
              <a:t>생산성을 최대화하기 어려움</a:t>
            </a:r>
            <a:endParaRPr lang="en-US" altLang="ko-KR" dirty="0"/>
          </a:p>
          <a:p>
            <a:pPr lvl="1"/>
            <a:r>
              <a:rPr lang="ko-KR" altLang="en-US" dirty="0"/>
              <a:t>프로젝트의 시작</a:t>
            </a:r>
            <a:r>
              <a:rPr lang="en-US" altLang="ko-KR" dirty="0"/>
              <a:t>/</a:t>
            </a:r>
            <a:r>
              <a:rPr lang="ko-KR" altLang="en-US" dirty="0"/>
              <a:t>종료에 따른 회의 없음 </a:t>
            </a:r>
            <a:br>
              <a:rPr lang="en-US" altLang="ko-KR" dirty="0"/>
            </a:br>
            <a:r>
              <a:rPr lang="ko-KR" altLang="en-US" dirty="0"/>
              <a:t>→ 새로운 아이디어에 대한 논의</a:t>
            </a:r>
            <a:r>
              <a:rPr lang="en-US" altLang="ko-KR" dirty="0"/>
              <a:t>, </a:t>
            </a:r>
            <a:r>
              <a:rPr lang="ko-KR" altLang="en-US" dirty="0"/>
              <a:t>프로젝트 진행에 대한 피드백 등을 </a:t>
            </a:r>
            <a:br>
              <a:rPr lang="en-US" altLang="ko-KR" dirty="0"/>
            </a:br>
            <a:r>
              <a:rPr lang="ko-KR" altLang="en-US" dirty="0"/>
              <a:t>충분히 논의하기 어려움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완전한 솔루션은 없다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각 팀의 상황에 맞게 보완해서 사용할 것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칸반</a:t>
            </a:r>
            <a:r>
              <a:rPr lang="ko-KR" altLang="en-US" dirty="0"/>
              <a:t> 사용 후기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https://brunch.co.kr/@bradlee/4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번역</a:t>
            </a:r>
            <a:r>
              <a:rPr lang="en-US" altLang="ko-KR" dirty="0">
                <a:hlinkClick r:id="rId3"/>
              </a:rPr>
              <a:t>] </a:t>
            </a:r>
            <a:r>
              <a:rPr lang="ko-KR" altLang="en-US" dirty="0">
                <a:hlinkClick r:id="rId3"/>
              </a:rPr>
              <a:t>잘 가요 스크럼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반가워요 </a:t>
            </a:r>
            <a:r>
              <a:rPr lang="ko-KR" altLang="en-US" dirty="0" err="1">
                <a:hlinkClick r:id="rId3"/>
              </a:rPr>
              <a:t>칸반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33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기반의 스케줄</a:t>
            </a:r>
            <a:r>
              <a:rPr lang="en-US" altLang="ko-KR" dirty="0"/>
              <a:t>, </a:t>
            </a:r>
            <a:r>
              <a:rPr lang="ko-KR" altLang="en-US" dirty="0"/>
              <a:t>프로젝트 관리 도구</a:t>
            </a:r>
            <a:endParaRPr lang="en-US" altLang="ko-KR" dirty="0"/>
          </a:p>
          <a:p>
            <a:pPr lvl="1"/>
            <a:r>
              <a:rPr lang="en-US" altLang="ko-KR" dirty="0"/>
              <a:t>Kanban board </a:t>
            </a:r>
            <a:r>
              <a:rPr lang="ko-KR" altLang="en-US" dirty="0"/>
              <a:t>서비스로 출발</a:t>
            </a:r>
            <a:r>
              <a:rPr lang="en-US" altLang="ko-KR" dirty="0"/>
              <a:t>, </a:t>
            </a:r>
            <a:r>
              <a:rPr lang="ko-KR" altLang="en-US" dirty="0"/>
              <a:t>그러나 </a:t>
            </a:r>
            <a:r>
              <a:rPr lang="en-US" altLang="ko-KR" dirty="0"/>
              <a:t>Kanban </a:t>
            </a:r>
            <a:r>
              <a:rPr lang="ko-KR" altLang="en-US" dirty="0"/>
              <a:t>이라는 것을 더 이상 강조하지 않음</a:t>
            </a:r>
            <a:endParaRPr lang="en-US" altLang="ko-KR" dirty="0"/>
          </a:p>
          <a:p>
            <a:pPr lvl="1"/>
            <a:r>
              <a:rPr lang="ko-KR" altLang="en-US" dirty="0"/>
              <a:t>단순한 카드 배열</a:t>
            </a:r>
            <a:r>
              <a:rPr lang="en-US" altLang="ko-KR" dirty="0"/>
              <a:t>, </a:t>
            </a:r>
            <a:r>
              <a:rPr lang="ko-KR" altLang="en-US" dirty="0"/>
              <a:t>이동을 지원하는 플랫폼이므로 자유롭게 활용할 수 있음</a:t>
            </a:r>
            <a:endParaRPr lang="en-US" altLang="ko-KR" dirty="0"/>
          </a:p>
          <a:p>
            <a:pPr lvl="2"/>
            <a:r>
              <a:rPr lang="ko-KR" altLang="en-US" dirty="0"/>
              <a:t>개인 스케줄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여행 일정 관리</a:t>
            </a:r>
            <a:r>
              <a:rPr lang="en-US" altLang="ko-KR" dirty="0"/>
              <a:t>, </a:t>
            </a:r>
            <a:r>
              <a:rPr lang="ko-KR" altLang="en-US" dirty="0"/>
              <a:t>강의 일정 관리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매우 간단하여 사용이 쉬움</a:t>
            </a:r>
            <a:endParaRPr lang="en-US" altLang="ko-KR" dirty="0"/>
          </a:p>
          <a:p>
            <a:pPr lvl="1"/>
            <a:r>
              <a:rPr lang="ko-KR" altLang="en-US" dirty="0"/>
              <a:t>직관적이라 전체 현황 파악에 편리함</a:t>
            </a:r>
            <a:endParaRPr lang="en-US" altLang="ko-KR" dirty="0"/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모바일 앱의 기능이 웹 서비스보다 약간 제한적</a:t>
            </a:r>
            <a:endParaRPr lang="en-US" altLang="ko-KR" dirty="0"/>
          </a:p>
          <a:p>
            <a:pPr lvl="2"/>
            <a:r>
              <a:rPr lang="ko-KR" altLang="en-US" dirty="0"/>
              <a:t>한글 지원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3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Trello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https://trello.com/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14" y="1058566"/>
            <a:ext cx="1657350" cy="676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2207642"/>
            <a:ext cx="6762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6BDFD-C32A-4740-8B00-90E63C10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820B79-D4FB-4906-BF02-A22124A9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64025"/>
            <a:ext cx="8353425" cy="32585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A0C81-7539-4097-8DF5-F13584C5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AC248-EC47-46E6-8C44-209B810E8C0F}"/>
              </a:ext>
            </a:extLst>
          </p:cNvPr>
          <p:cNvSpPr/>
          <p:nvPr/>
        </p:nvSpPr>
        <p:spPr>
          <a:xfrm>
            <a:off x="484299" y="1350721"/>
            <a:ext cx="8229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Drag &amp; drop </a:t>
            </a:r>
            <a:r>
              <a:rPr lang="ko-KR" altLang="en-US" dirty="0"/>
              <a:t>으로 </a:t>
            </a:r>
            <a:r>
              <a:rPr lang="en-US" altLang="ko-KR" dirty="0"/>
              <a:t>To do </a:t>
            </a:r>
            <a:r>
              <a:rPr lang="ko-KR" altLang="en-US" dirty="0"/>
              <a:t>의 카드를 하나 </a:t>
            </a:r>
            <a:r>
              <a:rPr lang="en-US" altLang="ko-KR" dirty="0"/>
              <a:t>In progress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Done</a:t>
            </a:r>
            <a:r>
              <a:rPr lang="ko-KR" altLang="en-US" dirty="0"/>
              <a:t>으로 옮겨보자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Welcome </a:t>
            </a:r>
            <a:r>
              <a:rPr lang="ko-KR" altLang="en-US" dirty="0"/>
              <a:t>카드는 너무 기니까 한 번 읽어보고 삭제</a:t>
            </a:r>
            <a:r>
              <a:rPr lang="en-US" altLang="ko-KR" dirty="0"/>
              <a:t>. </a:t>
            </a:r>
            <a:r>
              <a:rPr lang="ko-KR" altLang="en-US" dirty="0"/>
              <a:t>오른쪽 위 </a:t>
            </a:r>
            <a:r>
              <a:rPr lang="en-US" altLang="ko-KR" dirty="0"/>
              <a:t>… </a:t>
            </a:r>
            <a:r>
              <a:rPr lang="ko-KR" altLang="en-US" dirty="0"/>
              <a:t>메뉴 클릭해서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36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 </a:t>
            </a:r>
            <a:r>
              <a:rPr lang="en-US" altLang="ko-KR" dirty="0"/>
              <a:t>(updated)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068643"/>
              </p:ext>
            </p:extLst>
          </p:nvPr>
        </p:nvGraphicFramePr>
        <p:xfrm>
          <a:off x="387405" y="1078658"/>
          <a:ext cx="8353426" cy="515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48">
                  <a:extLst>
                    <a:ext uri="{9D8B030D-6E8A-4147-A177-3AD203B41FA5}">
                      <a16:colId xmlns:a16="http://schemas.microsoft.com/office/drawing/2014/main" val="4079619587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2625429840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1599299322"/>
                    </a:ext>
                  </a:extLst>
                </a:gridCol>
              </a:tblGrid>
              <a:tr h="3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(100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 </a:t>
                      </a:r>
                      <a:r>
                        <a:rPr lang="en-US" altLang="ko-KR" sz="1400" dirty="0"/>
                        <a:t>(50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8572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(9/1)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역사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93886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OSS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역사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/ OSS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개요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추석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7728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/ 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라이선스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라이선스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2224445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 방법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41909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(9/30)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556900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한글날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9004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특강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 (10/14)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61754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(10/21)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개인 프로젝트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 :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프로젝트 선정 및 계획 마감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휴강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mpd="sng">
                      <a:noFill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07890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특강 </a:t>
                      </a: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(10/28)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코드 분석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25886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(11/4)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를 이용한 협업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리뷰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89463766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클라우드를 이용한 개발 환경 구축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클라우드를 이용한 개발 환경 구축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3160150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 프로젝트 코드 분석 결과 발표 및 기능 구현 방향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참여 방안 발표 및 피드백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6607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(11/25)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CI/CD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CI/CD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구축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30229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개별 프로젝트 진행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218350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(12/9)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최종 프로젝트 발표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구현 소개 및 시연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활동 소개</a:t>
                      </a: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618592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175D4-C847-440F-A9D8-02BD4F01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C96F74-495D-4DF2-AFC7-B597BAA46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09755"/>
            <a:ext cx="8353425" cy="39671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E23E9D-D386-4F68-944E-058DB8E1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1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1F74F-CAF0-4BF4-9310-F661BC31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 </a:t>
            </a:r>
            <a:r>
              <a:rPr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61E4C0-5CFF-4A0E-898F-40F4D7C1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663" y="1151538"/>
            <a:ext cx="4247005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46E651-DB33-41E7-8019-59A7C126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A6D2A8-2D85-4BBE-9F7A-F5047941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1538"/>
            <a:ext cx="4192420" cy="48968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AE74D1-D191-4FED-B4BD-CA98CE6C763C}"/>
              </a:ext>
            </a:extLst>
          </p:cNvPr>
          <p:cNvSpPr/>
          <p:nvPr/>
        </p:nvSpPr>
        <p:spPr>
          <a:xfrm>
            <a:off x="2491746" y="2689771"/>
            <a:ext cx="2009713" cy="30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41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F0B9AEA4-87FA-41A7-B635-D4768BB6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67432"/>
            <a:ext cx="8353425" cy="44517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F9ECC-1344-4AE9-8031-835A22D7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할당된 이슈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A1D79-601A-4094-AD4E-EC757EA9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A45967-A68A-45C5-B5FD-4D1AF9BBB269}"/>
              </a:ext>
            </a:extLst>
          </p:cNvPr>
          <p:cNvSpPr/>
          <p:nvPr/>
        </p:nvSpPr>
        <p:spPr>
          <a:xfrm>
            <a:off x="6090989" y="3570199"/>
            <a:ext cx="2657475" cy="182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30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486E-536A-4A90-BC7F-8A8996B8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프로젝트에 자동 추가된 이슈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EDB61C-EEE7-4618-A804-12F219F8D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513351"/>
            <a:ext cx="8353425" cy="235993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5478F-5D14-4B84-A89F-15552101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DC14A-EA01-42EA-AA66-5DDF73B5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Automations for other columns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79EE3-244E-40D0-B1DF-F7CF47D0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E5943-063A-4DF2-8214-0F6F19D2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014" y="1299969"/>
            <a:ext cx="4362450" cy="5029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DF1954-3243-45B4-A04B-26810B8B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070" y="1180113"/>
            <a:ext cx="3292161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Issue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1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6A2DA-F8C9-4FBF-8AF7-8E5BC945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122E-EE34-49BF-BD88-A07B99D3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이슈</a:t>
            </a:r>
            <a:endParaRPr lang="en-US" altLang="ko-KR" dirty="0"/>
          </a:p>
          <a:p>
            <a:pPr lvl="1"/>
            <a:r>
              <a:rPr lang="ko-KR" altLang="en-US" dirty="0"/>
              <a:t>프로젝트 진행에서 발생하는 모든 이벤트</a:t>
            </a:r>
            <a:r>
              <a:rPr lang="en-US" altLang="ko-KR" dirty="0"/>
              <a:t>, </a:t>
            </a:r>
            <a:r>
              <a:rPr lang="ko-KR" altLang="en-US" dirty="0"/>
              <a:t>진행 과정을 관리</a:t>
            </a:r>
            <a:endParaRPr lang="en-US" altLang="ko-KR" dirty="0"/>
          </a:p>
          <a:p>
            <a:pPr lvl="1"/>
            <a:r>
              <a:rPr lang="ko-KR" altLang="en-US" dirty="0"/>
              <a:t>모든 것은 이슈로 정리하고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이슈를 적절한 인력에 할당하여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이슈를 해결함으로써 프로젝트가 진행됨</a:t>
            </a:r>
            <a:endParaRPr lang="en-US" altLang="ko-KR" dirty="0"/>
          </a:p>
          <a:p>
            <a:r>
              <a:rPr lang="ko-KR" altLang="en-US" dirty="0"/>
              <a:t>이슈의 기본 관리</a:t>
            </a:r>
            <a:endParaRPr lang="en-US" altLang="ko-KR" dirty="0"/>
          </a:p>
          <a:p>
            <a:pPr lvl="1"/>
            <a:r>
              <a:rPr lang="en-US" altLang="ko-KR" dirty="0"/>
              <a:t>Open -&gt; Assign -&gt; Review -&gt; Merge -&gt; Closed</a:t>
            </a:r>
          </a:p>
          <a:p>
            <a:pPr lvl="2"/>
            <a:r>
              <a:rPr lang="en-US" altLang="ko-KR" dirty="0"/>
              <a:t>Review</a:t>
            </a:r>
            <a:r>
              <a:rPr lang="ko-KR" altLang="en-US" dirty="0"/>
              <a:t>는 필요한 경우</a:t>
            </a:r>
            <a:endParaRPr lang="en-US" altLang="ko-KR" dirty="0"/>
          </a:p>
          <a:p>
            <a:pPr lvl="2"/>
            <a:r>
              <a:rPr lang="en-US" altLang="ko-KR" dirty="0"/>
              <a:t>Merge</a:t>
            </a:r>
            <a:r>
              <a:rPr lang="ko-KR" altLang="en-US" dirty="0"/>
              <a:t>는 코드에 변화가 있는 이슈인 경우</a:t>
            </a:r>
            <a:endParaRPr lang="en-US" altLang="ko-KR" dirty="0"/>
          </a:p>
          <a:p>
            <a:r>
              <a:rPr lang="ko-KR" altLang="en-US" dirty="0"/>
              <a:t>이슈 관리를 위한 추가 기능</a:t>
            </a:r>
            <a:endParaRPr lang="en-US" altLang="ko-KR" dirty="0"/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마일스톤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BF62D4-2F32-4815-9435-CCF153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09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D8DCF-596B-46C9-B2B1-244D50E8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</a:t>
            </a:r>
            <a:r>
              <a:rPr lang="ko-KR" altLang="en-US" dirty="0"/>
              <a:t> </a:t>
            </a:r>
            <a:r>
              <a:rPr lang="en-US" altLang="ko-KR" dirty="0"/>
              <a:t>Open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2C9FEC-98AA-491F-948B-2BE917962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14165"/>
            <a:ext cx="8353425" cy="43583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6639C-2278-4DAA-BA61-2B97DF6A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50655-33E2-4772-BF2F-A518BD3222C5}"/>
              </a:ext>
            </a:extLst>
          </p:cNvPr>
          <p:cNvSpPr/>
          <p:nvPr/>
        </p:nvSpPr>
        <p:spPr>
          <a:xfrm>
            <a:off x="6386264" y="2246224"/>
            <a:ext cx="2481511" cy="2906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3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F7E1F-F725-4A3D-94F7-B8D7DF35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Closing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44E626-D6EA-4CFB-8BA0-336D520EF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7129"/>
            <a:ext cx="8353425" cy="4992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5D182-B080-4B51-8124-64648D85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7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782A3-DAEA-4A2E-9F08-85ACBCE3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5E302E-12B3-4FE2-B7CB-CCBFF483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76255"/>
            <a:ext cx="8353425" cy="50341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76C2F-4B32-44CB-8EEC-E13DFE08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6C7D3-F9F1-43B3-B3E1-1C3BD3C65C0B}"/>
              </a:ext>
            </a:extLst>
          </p:cNvPr>
          <p:cNvSpPr/>
          <p:nvPr/>
        </p:nvSpPr>
        <p:spPr>
          <a:xfrm>
            <a:off x="8196014" y="3609676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07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0FA26-226C-40FC-941F-A9F8E933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피드백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0C007-888B-4A79-BE0F-ABCF0D77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공지사항 참조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https://docs.google.com/spreadsheets/d/1GUxf2B4lQxGl4v0qUIsZsF7MANegJCr0pVafOBotwGQ/edit?usp=sharing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난이도 미정인 학생들은</a:t>
            </a:r>
            <a:r>
              <a:rPr lang="en-US" altLang="ko-KR" dirty="0"/>
              <a:t> </a:t>
            </a:r>
            <a:r>
              <a:rPr lang="ko-KR" altLang="en-US" dirty="0"/>
              <a:t>빠른 시일 내에 보완하여 제출할 것</a:t>
            </a:r>
            <a:endParaRPr lang="en-US" altLang="ko-KR" dirty="0"/>
          </a:p>
          <a:p>
            <a:pPr lvl="1"/>
            <a:r>
              <a:rPr lang="en-US" altLang="ko-KR" dirty="0"/>
              <a:t>11/10 (</a:t>
            </a:r>
            <a:r>
              <a:rPr lang="ko-KR" altLang="en-US" dirty="0"/>
              <a:t>일</a:t>
            </a:r>
            <a:r>
              <a:rPr lang="en-US" altLang="ko-KR" dirty="0"/>
              <a:t>) 23:59 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1"/>
            <a:r>
              <a:rPr lang="en-US" altLang="ko-KR" b="1" dirty="0"/>
              <a:t>“</a:t>
            </a:r>
            <a:r>
              <a:rPr lang="ko-KR" altLang="en-US" b="1" dirty="0"/>
              <a:t>프로젝트 </a:t>
            </a:r>
            <a:r>
              <a:rPr lang="en-US" altLang="ko-KR" b="1" dirty="0"/>
              <a:t>1. OSS </a:t>
            </a:r>
            <a:r>
              <a:rPr lang="ko-KR" altLang="en-US" b="1" dirty="0"/>
              <a:t>프로젝트 선정과제 </a:t>
            </a:r>
            <a:r>
              <a:rPr lang="en-US" altLang="ko-KR" b="1" dirty="0"/>
              <a:t>(</a:t>
            </a:r>
            <a:r>
              <a:rPr lang="ko-KR" altLang="en-US" b="1" dirty="0"/>
              <a:t>보완</a:t>
            </a:r>
            <a:r>
              <a:rPr lang="en-US" altLang="ko-KR" b="1" dirty="0"/>
              <a:t>)”</a:t>
            </a:r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PDF </a:t>
            </a:r>
            <a:r>
              <a:rPr lang="ko-KR" altLang="en-US" dirty="0"/>
              <a:t>로 제출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링크 및 구체적인 진행 내용 포함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A7786-C506-4072-A0F5-16524584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04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097B4-407B-4723-AD83-964212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r>
              <a:rPr lang="ko-KR" altLang="en-US" dirty="0"/>
              <a:t>와 관련된 </a:t>
            </a:r>
            <a:r>
              <a:rPr lang="en-US" altLang="ko-KR" dirty="0"/>
              <a:t>commit </a:t>
            </a:r>
            <a:r>
              <a:rPr lang="ko-KR" altLang="en-US" dirty="0"/>
              <a:t>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DA4337-55DE-4380-998B-8CD3CE6A8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40300"/>
            <a:ext cx="8353425" cy="370603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31026-278A-417B-AAA8-30515547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634966-0288-466E-A8CF-A29166122730}"/>
              </a:ext>
            </a:extLst>
          </p:cNvPr>
          <p:cNvSpPr/>
          <p:nvPr/>
        </p:nvSpPr>
        <p:spPr>
          <a:xfrm>
            <a:off x="1928564" y="2361900"/>
            <a:ext cx="681286" cy="419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08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8E41E-3B58-4AD4-87BB-1E2F3956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에서 이슈 링크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ED086C-9E06-4154-95B6-8EB18E07F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2755"/>
          <a:stretch/>
        </p:blipFill>
        <p:spPr>
          <a:xfrm>
            <a:off x="395288" y="1387774"/>
            <a:ext cx="7790467" cy="32032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676C4-3925-42D8-B183-BB9EB4B1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582FFB-257F-4955-AA4B-AF6109A4BBA6}"/>
              </a:ext>
            </a:extLst>
          </p:cNvPr>
          <p:cNvSpPr/>
          <p:nvPr/>
        </p:nvSpPr>
        <p:spPr>
          <a:xfrm>
            <a:off x="3954640" y="2380951"/>
            <a:ext cx="671761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D7D858-3B93-4F57-BA8F-38A1FA0D677A}"/>
              </a:ext>
            </a:extLst>
          </p:cNvPr>
          <p:cNvSpPr/>
          <p:nvPr/>
        </p:nvSpPr>
        <p:spPr>
          <a:xfrm>
            <a:off x="2828638" y="111073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클릭하면 해당 이슈 번호로 바로 이동함</a:t>
            </a:r>
          </a:p>
        </p:txBody>
      </p:sp>
    </p:spTree>
    <p:extLst>
      <p:ext uri="{BB962C8B-B14F-4D97-AF65-F5344CB8AC3E}">
        <p14:creationId xmlns:p14="http://schemas.microsoft.com/office/powerpoint/2010/main" val="226121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256175-D87A-41C7-9321-F2758B38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803954"/>
            <a:ext cx="8353425" cy="3778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C29A80-9BD8-46B6-81F5-61F1D0494BFA}"/>
              </a:ext>
            </a:extLst>
          </p:cNvPr>
          <p:cNvSpPr/>
          <p:nvPr/>
        </p:nvSpPr>
        <p:spPr>
          <a:xfrm>
            <a:off x="4745215" y="3581101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213CA-4275-47FE-B38C-C4B665EC3F4C}"/>
              </a:ext>
            </a:extLst>
          </p:cNvPr>
          <p:cNvSpPr/>
          <p:nvPr/>
        </p:nvSpPr>
        <p:spPr>
          <a:xfrm>
            <a:off x="2828638" y="1110734"/>
            <a:ext cx="433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마일스톤 클릭하고</a:t>
            </a:r>
            <a:r>
              <a:rPr lang="en-US" altLang="ko-KR" dirty="0"/>
              <a:t>, New milestone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28317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587F714-DCE4-480D-9D98-6EB262127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392123"/>
            <a:ext cx="8353425" cy="460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마일스톤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F3A0B4-59E1-4EAC-8291-071ADCD0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34037"/>
            <a:ext cx="8353425" cy="35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9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이슈에 마일스톤 붙이기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443994"/>
            <a:ext cx="8353425" cy="4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D3401E-475F-46BD-B7E0-5BDC9CFB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023" y="1058863"/>
            <a:ext cx="7347955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6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Wiki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1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및 활용</a:t>
            </a:r>
            <a:endParaRPr lang="en-US" altLang="ko-KR" dirty="0"/>
          </a:p>
          <a:p>
            <a:pPr lvl="1"/>
            <a:r>
              <a:rPr lang="ko-KR" altLang="en-US" dirty="0"/>
              <a:t>불특정 다수가 협업을 통해 내용과 구조를 수정하는 </a:t>
            </a:r>
            <a:r>
              <a:rPr lang="ko-KR" altLang="en-US" dirty="0" err="1"/>
              <a:t>웹페이지</a:t>
            </a:r>
            <a:endParaRPr lang="en-US" altLang="ko-KR" dirty="0"/>
          </a:p>
          <a:p>
            <a:pPr lvl="1"/>
            <a:r>
              <a:rPr lang="ko-KR" altLang="en-US" dirty="0"/>
              <a:t>많은 공개 </a:t>
            </a:r>
            <a:r>
              <a:rPr lang="en-US" altLang="ko-KR" dirty="0"/>
              <a:t>SW </a:t>
            </a:r>
            <a:r>
              <a:rPr lang="ko-KR" altLang="en-US" dirty="0"/>
              <a:t>프로젝트에서 </a:t>
            </a:r>
            <a:r>
              <a:rPr lang="en-US" altLang="ko-KR" dirty="0"/>
              <a:t>Documentation </a:t>
            </a:r>
            <a:r>
              <a:rPr lang="ko-KR" altLang="en-US" dirty="0"/>
              <a:t>작성을 위해 사용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en-US" altLang="ko-KR" dirty="0"/>
              <a:t>Mark-up language </a:t>
            </a:r>
            <a:r>
              <a:rPr lang="ko-KR" altLang="en-US" dirty="0"/>
              <a:t>이용 </a:t>
            </a:r>
            <a:r>
              <a:rPr lang="en-US" altLang="ko-KR" dirty="0"/>
              <a:t>(e.g. html)</a:t>
            </a:r>
          </a:p>
          <a:p>
            <a:pPr lvl="1"/>
            <a:r>
              <a:rPr lang="en-US" altLang="ko-KR" dirty="0"/>
              <a:t>Rich text editor </a:t>
            </a:r>
            <a:r>
              <a:rPr lang="ko-KR" altLang="en-US" dirty="0"/>
              <a:t>이용</a:t>
            </a:r>
            <a:endParaRPr lang="en-US" altLang="ko-KR" sz="1800" i="1" dirty="0"/>
          </a:p>
          <a:p>
            <a:r>
              <a:rPr lang="en-US" altLang="ko-KR" sz="1800" i="1" dirty="0"/>
              <a:t>《</a:t>
            </a:r>
            <a:r>
              <a:rPr lang="ko-KR" altLang="en-US" sz="1800" i="1" dirty="0" err="1"/>
              <a:t>위키</a:t>
            </a:r>
            <a:r>
              <a:rPr lang="ko-KR" altLang="en-US" sz="1800" i="1" dirty="0"/>
              <a:t> 방식</a:t>
            </a:r>
            <a:r>
              <a:rPr lang="en-US" altLang="ko-KR" sz="1800" i="1" dirty="0"/>
              <a:t>: </a:t>
            </a:r>
            <a:r>
              <a:rPr lang="ko-KR" altLang="en-US" sz="1800" i="1" dirty="0"/>
              <a:t>웹 상의 빠른 협업</a:t>
            </a:r>
            <a:r>
              <a:rPr lang="en-US" altLang="ko-KR" sz="1800" i="1" dirty="0"/>
              <a:t>(The Wiki Way: Quick Collaboration on the Web)》</a:t>
            </a:r>
          </a:p>
          <a:p>
            <a:pPr lvl="1"/>
            <a:r>
              <a:rPr lang="ko-KR" altLang="en-US" sz="1400" dirty="0"/>
              <a:t>사이트를 방문한 누구나 </a:t>
            </a:r>
            <a:r>
              <a:rPr lang="ko-KR" altLang="en-US" sz="1400" dirty="0" err="1"/>
              <a:t>위키</a:t>
            </a:r>
            <a:r>
              <a:rPr lang="ko-KR" altLang="en-US" sz="1400" dirty="0"/>
              <a:t> 웹사이트 내의 문서를 고치거나 새로 만들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위해 기본적인 </a:t>
            </a:r>
            <a:r>
              <a:rPr lang="ko-KR" altLang="en-US" sz="1400" dirty="0" err="1"/>
              <a:t>웹브라우저만</a:t>
            </a:r>
            <a:r>
              <a:rPr lang="ko-KR" altLang="en-US" sz="1400" dirty="0"/>
              <a:t> 있으면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추가적인 확장 기능을 요구하지 않는다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연결된 문서가 다른 문서 사이를 쉽고 직관적으로 링크할 수 있어</a:t>
            </a:r>
            <a:r>
              <a:rPr lang="en-US" altLang="ko-KR" sz="1400" dirty="0"/>
              <a:t>, </a:t>
            </a:r>
            <a:r>
              <a:rPr lang="ko-KR" altLang="en-US" sz="1400" dirty="0"/>
              <a:t>관련된 주제의 연결을 돕는다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위키는</a:t>
            </a:r>
            <a:r>
              <a:rPr lang="ko-KR" altLang="en-US" sz="1400" dirty="0"/>
              <a:t> 가벼운 방문자를 위해 잘 만들어진 사이트가 아니다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지속적으로 웹사이트의 풍경을 변화시켜 방문자가 그 변화와 협력의 지속적인 과정에 참여하도록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6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93666"/>
            <a:ext cx="7886700" cy="3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4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 프로젝트 개발 과정에 필요한 작업은 다 </a:t>
            </a:r>
            <a:r>
              <a:rPr lang="en-US" altLang="ko-KR" dirty="0"/>
              <a:t>GitHub </a:t>
            </a:r>
            <a:r>
              <a:rPr lang="ko-KR" altLang="en-US" dirty="0"/>
              <a:t>에서 해보자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Projects</a:t>
            </a:r>
          </a:p>
          <a:p>
            <a:r>
              <a:rPr lang="en-US" altLang="ko-KR" dirty="0"/>
              <a:t>Issues</a:t>
            </a:r>
          </a:p>
          <a:p>
            <a:r>
              <a:rPr lang="en-US" altLang="ko-KR" dirty="0"/>
              <a:t>Wiki</a:t>
            </a:r>
          </a:p>
          <a:p>
            <a:r>
              <a:rPr lang="en-US" altLang="ko-KR" dirty="0"/>
              <a:t>Releases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53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80" y="2041647"/>
            <a:ext cx="7718158" cy="42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 err="1"/>
              <a:t>위키</a:t>
            </a:r>
            <a:endParaRPr lang="en-US" altLang="ko-KR" dirty="0"/>
          </a:p>
          <a:p>
            <a:pPr lvl="1"/>
            <a:r>
              <a:rPr lang="en-US" altLang="ko-KR" dirty="0"/>
              <a:t>Markdown </a:t>
            </a:r>
            <a:r>
              <a:rPr lang="ko-KR" altLang="en-US" dirty="0" err="1"/>
              <a:t>마크업언어</a:t>
            </a:r>
            <a:r>
              <a:rPr lang="ko-KR" altLang="en-US" dirty="0"/>
              <a:t> 사용</a:t>
            </a:r>
            <a:r>
              <a:rPr lang="en-US" altLang="ko-KR" dirty="0"/>
              <a:t>: </a:t>
            </a:r>
            <a:r>
              <a:rPr lang="ko-KR" altLang="en-US" dirty="0"/>
              <a:t>간단한 문법</a:t>
            </a:r>
            <a:r>
              <a:rPr lang="en-US" altLang="ko-KR" dirty="0"/>
              <a:t>, but </a:t>
            </a:r>
            <a:r>
              <a:rPr lang="ko-KR" altLang="en-US" dirty="0"/>
              <a:t>표준이 없음</a:t>
            </a:r>
            <a:endParaRPr lang="en-US" altLang="ko-KR" dirty="0"/>
          </a:p>
          <a:p>
            <a:pPr lvl="1"/>
            <a:r>
              <a:rPr lang="en-US" altLang="ko-KR" dirty="0"/>
              <a:t>Readme.md : GitHub repo </a:t>
            </a:r>
            <a:r>
              <a:rPr lang="ko-KR" altLang="en-US" dirty="0"/>
              <a:t>에 처음 만들어지는 </a:t>
            </a:r>
            <a:r>
              <a:rPr lang="en-US" altLang="ko-KR" dirty="0"/>
              <a:t>Markdown </a:t>
            </a:r>
            <a:r>
              <a:rPr lang="ko-KR" altLang="en-US" dirty="0"/>
              <a:t>파일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프로젝트 소개 용도로 활용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67" y="2960176"/>
            <a:ext cx="6762666" cy="32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5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36" y="1058863"/>
            <a:ext cx="8133328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6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" y="2811443"/>
            <a:ext cx="7582546" cy="28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0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650" r="20366" b="1"/>
          <a:stretch/>
        </p:blipFill>
        <p:spPr>
          <a:xfrm>
            <a:off x="395536" y="1100380"/>
            <a:ext cx="8352648" cy="28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8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위키</a:t>
            </a:r>
            <a:r>
              <a:rPr lang="ko-KR" altLang="en-US" dirty="0"/>
              <a:t>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154906"/>
            <a:ext cx="73152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README.md </a:t>
            </a:r>
            <a:r>
              <a:rPr lang="ko-KR" altLang="en-US" dirty="0"/>
              <a:t>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3722472"/>
            <a:ext cx="8353425" cy="2854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59582"/>
            <a:ext cx="7749152" cy="30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Releases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5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63574-B095-464B-AE3B-B54E888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450B5-77D4-42B7-BCAE-47BB2884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커밋의</a:t>
            </a:r>
            <a:r>
              <a:rPr lang="ko-KR" altLang="en-US" dirty="0"/>
              <a:t> 소스 코드를 버전을 붙여 배포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3A68BC-2858-461C-AE25-0881494B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C41BF-858A-4E3A-8D5F-B3BC963E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2" y="1971675"/>
            <a:ext cx="8577956" cy="3619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19D936-BD67-4CB8-9CAD-09F18D5D0384}"/>
              </a:ext>
            </a:extLst>
          </p:cNvPr>
          <p:cNvSpPr/>
          <p:nvPr/>
        </p:nvSpPr>
        <p:spPr>
          <a:xfrm>
            <a:off x="5059540" y="3152476"/>
            <a:ext cx="1150760" cy="400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1B3A23-3E62-457E-883A-AF85C736FF16}"/>
              </a:ext>
            </a:extLst>
          </p:cNvPr>
          <p:cNvSpPr/>
          <p:nvPr/>
        </p:nvSpPr>
        <p:spPr>
          <a:xfrm>
            <a:off x="163689" y="1971675"/>
            <a:ext cx="988835" cy="438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455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298DF-94FE-4693-A49B-52D2C768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0FBBB6-5702-430E-8654-5AC38365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1969294"/>
            <a:ext cx="7696200" cy="3448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37529D-9D81-4EC8-A482-46CA1E71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7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Project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GitHub Features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8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A8210-E435-4806-B53C-45C39118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관련 정보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2C60F0-B58C-4DBC-9CED-36FFD2EA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42" y="1058863"/>
            <a:ext cx="8099117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B3DEA-58D4-4CF8-9DA6-04D358D6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05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DC078-2AC3-4E00-823B-0C7EC95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/>
              <a:t>를 붙이고</a:t>
            </a:r>
            <a:r>
              <a:rPr lang="en-US" altLang="ko-KR" dirty="0"/>
              <a:t>, </a:t>
            </a:r>
            <a:r>
              <a:rPr lang="ko-KR" altLang="en-US" dirty="0"/>
              <a:t>관련 정보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5B8ECB-2723-4E1A-B7D7-24AA1220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218" y="1058863"/>
            <a:ext cx="6443564" cy="5268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EF9928-EB5E-47A6-A126-F78CFD53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C63A7-9CAE-448B-9792-CEF8CF7F681E}"/>
              </a:ext>
            </a:extLst>
          </p:cNvPr>
          <p:cNvSpPr/>
          <p:nvPr/>
        </p:nvSpPr>
        <p:spPr>
          <a:xfrm>
            <a:off x="3346728" y="2510909"/>
            <a:ext cx="2450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Markdown </a:t>
            </a:r>
            <a:r>
              <a:rPr lang="ko-KR" altLang="en-US" dirty="0">
                <a:solidFill>
                  <a:srgbClr val="FF0000"/>
                </a:solidFill>
              </a:rPr>
              <a:t>으로 작성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50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BDA7-59BC-4F5B-9F20-A018B084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Release </a:t>
            </a:r>
            <a:r>
              <a:rPr lang="ko-KR" altLang="en-US" dirty="0"/>
              <a:t>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383522-2A6E-4351-8DB8-8E79FB219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533386"/>
            <a:ext cx="8353425" cy="431986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7A1CAF-D37A-41B1-8DFB-198004D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FC1DE-8B03-4F21-94FD-B611862FC1F8}"/>
              </a:ext>
            </a:extLst>
          </p:cNvPr>
          <p:cNvSpPr/>
          <p:nvPr/>
        </p:nvSpPr>
        <p:spPr>
          <a:xfrm>
            <a:off x="3063744" y="4819789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자동으로 현재 소스 코드가 압축되어 포함됨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309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E9FED-E219-4427-91A8-FEB51FDD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#8</a:t>
            </a:r>
            <a:r>
              <a:rPr lang="ko-KR" altLang="en-US" dirty="0"/>
              <a:t> </a:t>
            </a:r>
            <a:r>
              <a:rPr lang="en-US" altLang="ko-KR" dirty="0"/>
              <a:t>: GitHub Features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11566-00BA-4E73-8E6B-4609EB88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Projects: Kanban </a:t>
            </a:r>
            <a:r>
              <a:rPr lang="ko-KR" altLang="en-US" sz="2000" dirty="0"/>
              <a:t>보드 형식</a:t>
            </a:r>
            <a:endParaRPr lang="en-US" altLang="ko-KR" sz="2000" dirty="0"/>
          </a:p>
          <a:p>
            <a:pPr lvl="1"/>
            <a:r>
              <a:rPr lang="ko-KR" altLang="en-US" sz="1800" dirty="0"/>
              <a:t>자동 설정</a:t>
            </a:r>
            <a:r>
              <a:rPr lang="en-US" altLang="ko-KR" sz="1800" dirty="0"/>
              <a:t>: </a:t>
            </a:r>
            <a:r>
              <a:rPr lang="ko-KR" altLang="en-US" sz="1800" dirty="0"/>
              <a:t>이슈 생성 </a:t>
            </a:r>
            <a:r>
              <a:rPr lang="en-US" altLang="ko-KR" sz="1800" dirty="0"/>
              <a:t>-&gt; To do, </a:t>
            </a:r>
            <a:r>
              <a:rPr lang="ko-KR" altLang="en-US" sz="1800" dirty="0"/>
              <a:t>코멘트 </a:t>
            </a:r>
            <a:r>
              <a:rPr lang="en-US" altLang="ko-KR" sz="1800" dirty="0"/>
              <a:t>-&gt; In progress, close -&gt; Done</a:t>
            </a:r>
          </a:p>
          <a:p>
            <a:r>
              <a:rPr lang="en-US" altLang="ko-KR" sz="2000" dirty="0"/>
              <a:t>Issues: 1</a:t>
            </a:r>
            <a:r>
              <a:rPr lang="ko-KR" altLang="en-US" sz="2000" dirty="0"/>
              <a:t>개 이슈 생성 후</a:t>
            </a:r>
            <a:r>
              <a:rPr lang="en-US" altLang="ko-KR" sz="2000" dirty="0"/>
              <a:t>, </a:t>
            </a:r>
            <a:r>
              <a:rPr lang="ko-KR" altLang="en-US" sz="2000" dirty="0"/>
              <a:t>코멘트 달고</a:t>
            </a:r>
            <a:r>
              <a:rPr lang="en-US" altLang="ko-KR" sz="2000" dirty="0"/>
              <a:t>, Close </a:t>
            </a:r>
            <a:r>
              <a:rPr lang="ko-KR" altLang="en-US" sz="2000" dirty="0"/>
              <a:t>까지 진행</a:t>
            </a:r>
            <a:endParaRPr lang="en-US" altLang="ko-KR" sz="2000" dirty="0"/>
          </a:p>
          <a:p>
            <a:pPr lvl="2"/>
            <a:r>
              <a:rPr lang="ko-KR" altLang="en-US" sz="1600" dirty="0"/>
              <a:t>마일스톤 설정 및 레이블 설정 </a:t>
            </a:r>
            <a:r>
              <a:rPr lang="en-US" altLang="ko-KR" sz="1600" dirty="0"/>
              <a:t>(</a:t>
            </a:r>
            <a:r>
              <a:rPr lang="ko-KR" altLang="en-US" sz="1600" dirty="0"/>
              <a:t>임의로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Kanban </a:t>
            </a:r>
            <a:r>
              <a:rPr lang="ko-KR" altLang="en-US" sz="1600" dirty="0"/>
              <a:t>보드에서 진행 확인</a:t>
            </a:r>
            <a:endParaRPr lang="en-US" altLang="ko-KR" sz="1600" dirty="0"/>
          </a:p>
          <a:p>
            <a:pPr lvl="1"/>
            <a:r>
              <a:rPr lang="ko-KR" altLang="en-US" sz="1800" dirty="0"/>
              <a:t>캡처</a:t>
            </a:r>
            <a:r>
              <a:rPr lang="en-US" altLang="ko-KR" sz="1800" dirty="0"/>
              <a:t>: </a:t>
            </a:r>
            <a:r>
              <a:rPr lang="ko-KR" altLang="en-US" sz="1800" dirty="0"/>
              <a:t>최종 이슈 상태와 프로젝트 보드 캡처 </a:t>
            </a:r>
            <a:r>
              <a:rPr lang="en-US" altLang="ko-KR" sz="1800" dirty="0"/>
              <a:t>(issue.jpg, project.jpg)</a:t>
            </a:r>
          </a:p>
          <a:p>
            <a:r>
              <a:rPr lang="en-US" altLang="ko-KR" sz="2000" dirty="0"/>
              <a:t>Wiki</a:t>
            </a:r>
          </a:p>
          <a:p>
            <a:pPr lvl="1"/>
            <a:r>
              <a:rPr lang="en-US" altLang="ko-KR" sz="1800" dirty="0"/>
              <a:t>Markdown </a:t>
            </a:r>
            <a:r>
              <a:rPr lang="ko-KR" altLang="en-US" sz="1800" dirty="0"/>
              <a:t>버튼으로 제공하는 모든 기능을 사용해 한 페이지 작성 후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결과 화면 캡처 </a:t>
            </a:r>
            <a:r>
              <a:rPr lang="en-US" altLang="ko-KR" sz="1800" dirty="0"/>
              <a:t>(wiki.jpg)</a:t>
            </a:r>
          </a:p>
          <a:p>
            <a:r>
              <a:rPr lang="en-US" altLang="ko-KR" sz="2000" dirty="0"/>
              <a:t>Releases</a:t>
            </a:r>
          </a:p>
          <a:p>
            <a:pPr lvl="1"/>
            <a:r>
              <a:rPr lang="en-US" altLang="ko-KR" sz="1800" dirty="0"/>
              <a:t>2</a:t>
            </a:r>
            <a:r>
              <a:rPr lang="ko-KR" altLang="en-US" sz="1800" dirty="0"/>
              <a:t>개 </a:t>
            </a:r>
            <a:r>
              <a:rPr lang="en-US" altLang="ko-KR" sz="1800" dirty="0"/>
              <a:t>release </a:t>
            </a:r>
            <a:r>
              <a:rPr lang="ko-KR" altLang="en-US" sz="1800" dirty="0"/>
              <a:t>임의 작성 후</a:t>
            </a:r>
            <a:r>
              <a:rPr lang="en-US" altLang="ko-KR" sz="1800" dirty="0"/>
              <a:t>, </a:t>
            </a:r>
            <a:r>
              <a:rPr lang="ko-KR" altLang="en-US" sz="1800" dirty="0"/>
              <a:t>캡처</a:t>
            </a:r>
            <a:r>
              <a:rPr lang="en-US" altLang="ko-KR" sz="1800" dirty="0"/>
              <a:t>(release.jpg)</a:t>
            </a:r>
          </a:p>
          <a:p>
            <a:r>
              <a:rPr lang="ko-KR" altLang="en-US" sz="2000" dirty="0"/>
              <a:t>제출 기한</a:t>
            </a:r>
            <a:r>
              <a:rPr lang="en-US" altLang="ko-KR" sz="2000" dirty="0"/>
              <a:t>:</a:t>
            </a:r>
          </a:p>
          <a:p>
            <a:pPr lvl="1"/>
            <a:r>
              <a:rPr lang="en-US" altLang="ko-KR" sz="1800" dirty="0"/>
              <a:t>11/17 (</a:t>
            </a:r>
            <a:r>
              <a:rPr lang="ko-KR" altLang="en-US" sz="1800" dirty="0"/>
              <a:t>일</a:t>
            </a:r>
            <a:r>
              <a:rPr lang="en-US" altLang="ko-KR" sz="1800" dirty="0"/>
              <a:t>) 23:59</a:t>
            </a:r>
          </a:p>
          <a:p>
            <a:pPr lvl="1"/>
            <a:r>
              <a:rPr lang="ko-KR" altLang="en-US" sz="1800" dirty="0"/>
              <a:t>지각 감점</a:t>
            </a:r>
            <a:r>
              <a:rPr lang="en-US" altLang="ko-KR" sz="1800" dirty="0"/>
              <a:t>: 5%p / day</a:t>
            </a:r>
            <a:r>
              <a:rPr lang="ko-KR" altLang="en-US" sz="1800" dirty="0"/>
              <a:t> </a:t>
            </a:r>
            <a:r>
              <a:rPr lang="en-US" altLang="ko-KR" sz="1800" dirty="0"/>
              <a:t>(3</a:t>
            </a:r>
            <a:r>
              <a:rPr lang="ko-KR" altLang="en-US" sz="1800" dirty="0"/>
              <a:t>주 내 제출해야 함</a:t>
            </a:r>
            <a:r>
              <a:rPr lang="en-US" altLang="ko-KR" sz="1800" dirty="0"/>
              <a:t>)</a:t>
            </a:r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5FDD3-C21D-4FFC-AE84-38CCB55E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9AE56D-D91E-4384-B1B2-9C29B50E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62" y="4413546"/>
            <a:ext cx="40100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5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15D710-9441-4344-8501-A67BFB523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24" y="1058863"/>
            <a:ext cx="7950552" cy="52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5C1AB-90EA-48AC-BEC1-B7B9104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r>
              <a:rPr lang="en-US" altLang="ko-KR" dirty="0"/>
              <a:t>: Kanban board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585C5E-6239-46CD-8E5F-C2338E4D1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3" y="1112044"/>
            <a:ext cx="7610475" cy="5162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32573-8BA8-449B-A872-EE47F194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5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Agile SW </a:t>
            </a:r>
            <a:r>
              <a:rPr lang="ko-KR" altLang="en-US" dirty="0"/>
              <a:t>개발 방법의 또다른 형태</a:t>
            </a:r>
            <a:endParaRPr lang="en-US" altLang="ko-KR" dirty="0"/>
          </a:p>
          <a:p>
            <a:pPr lvl="1"/>
            <a:r>
              <a:rPr lang="ko-KR" altLang="en-US" dirty="0"/>
              <a:t>연속적 흐름 처리 방식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1: </a:t>
            </a:r>
            <a:r>
              <a:rPr lang="ko-KR" altLang="en-US" dirty="0"/>
              <a:t>개발 프로세스를 </a:t>
            </a:r>
            <a:r>
              <a:rPr lang="ko-KR" altLang="en-US" dirty="0" err="1"/>
              <a:t>칸반</a:t>
            </a:r>
            <a:r>
              <a:rPr lang="ko-KR" altLang="en-US" dirty="0"/>
              <a:t> 보드로 시각화</a:t>
            </a:r>
            <a:endParaRPr lang="en-US" altLang="ko-KR" dirty="0"/>
          </a:p>
          <a:p>
            <a:pPr lvl="2"/>
            <a:r>
              <a:rPr lang="ko-KR" altLang="en-US" dirty="0"/>
              <a:t>단계별 섹션을 만들고 현재 진행 상황을 작업 카드를 이동하여 표시</a:t>
            </a:r>
            <a:endParaRPr lang="en-US" altLang="ko-KR" dirty="0"/>
          </a:p>
          <a:p>
            <a:pPr lvl="1"/>
            <a:r>
              <a:rPr lang="ko-KR" altLang="en-US" dirty="0"/>
              <a:t>특징 </a:t>
            </a:r>
            <a:r>
              <a:rPr lang="en-US" altLang="ko-KR" dirty="0"/>
              <a:t>2: </a:t>
            </a:r>
            <a:r>
              <a:rPr lang="ko-KR" altLang="en-US" dirty="0"/>
              <a:t>단순성</a:t>
            </a:r>
            <a:endParaRPr lang="en-US" altLang="ko-KR" dirty="0"/>
          </a:p>
          <a:p>
            <a:pPr lvl="2"/>
            <a:r>
              <a:rPr lang="ko-KR" altLang="en-US" dirty="0"/>
              <a:t>한 번에 진행하는 일의 수를 제한</a:t>
            </a:r>
            <a:r>
              <a:rPr lang="en-US" altLang="ko-KR" dirty="0"/>
              <a:t>, </a:t>
            </a:r>
            <a:r>
              <a:rPr lang="ko-KR" altLang="en-US" dirty="0"/>
              <a:t>데드라인 없음</a:t>
            </a:r>
            <a:r>
              <a:rPr lang="en-US" altLang="ko-KR" dirty="0"/>
              <a:t>, </a:t>
            </a:r>
            <a:r>
              <a:rPr lang="ko-KR" altLang="en-US" dirty="0"/>
              <a:t>별도 관리자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https://cdn-images-1.medium.com/max/800/0*PGugA3fWrbwMtj6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6"/>
          <a:stretch/>
        </p:blipFill>
        <p:spPr bwMode="auto">
          <a:xfrm>
            <a:off x="1428750" y="3847264"/>
            <a:ext cx="6286500" cy="248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7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Kanban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123" y="1058863"/>
            <a:ext cx="6435754" cy="52689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06492" y="6318220"/>
            <a:ext cx="2560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참고자료: </a:t>
            </a:r>
            <a:r>
              <a:rPr lang="en-US" altLang="ko-KR" sz="1100" dirty="0"/>
              <a:t>“</a:t>
            </a:r>
            <a:r>
              <a:rPr lang="ko-KR" altLang="en-US" sz="1100" dirty="0" err="1"/>
              <a:t>칸반</a:t>
            </a:r>
            <a:r>
              <a:rPr lang="en-US" altLang="ko-KR" sz="1100" dirty="0"/>
              <a:t>”</a:t>
            </a:r>
            <a:r>
              <a:rPr lang="ko-KR" altLang="en-US" sz="1100" dirty="0"/>
              <a:t>, 김영기 책임, SE </a:t>
            </a:r>
            <a:r>
              <a:rPr lang="ko-KR" altLang="en-US" sz="1100" dirty="0" err="1"/>
              <a:t>Lab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5398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</TotalTime>
  <Words>1162</Words>
  <Application>Microsoft Office PowerPoint</Application>
  <PresentationFormat>화면 슬라이드 쇼(4:3)</PresentationFormat>
  <Paragraphs>266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Office 테마</vt:lpstr>
      <vt:lpstr>GitHub: Features</vt:lpstr>
      <vt:lpstr>강의 일정 (updated)</vt:lpstr>
      <vt:lpstr>과제 피드백</vt:lpstr>
      <vt:lpstr>학습 내용</vt:lpstr>
      <vt:lpstr>Project</vt:lpstr>
      <vt:lpstr>프로젝트 생성</vt:lpstr>
      <vt:lpstr>프로젝트 생성: Kanban board</vt:lpstr>
      <vt:lpstr>Kanban</vt:lpstr>
      <vt:lpstr>Kanban 예제</vt:lpstr>
      <vt:lpstr>Kanban 예제</vt:lpstr>
      <vt:lpstr>Kanban 예제</vt:lpstr>
      <vt:lpstr>Kanban 예제</vt:lpstr>
      <vt:lpstr>Kanban 예제</vt:lpstr>
      <vt:lpstr>Kanban 예제</vt:lpstr>
      <vt:lpstr>Kanban</vt:lpstr>
      <vt:lpstr>Kanban</vt:lpstr>
      <vt:lpstr>Trello</vt:lpstr>
      <vt:lpstr>Trello</vt:lpstr>
      <vt:lpstr>GitHub Kanban board</vt:lpstr>
      <vt:lpstr>GitHub Kanban board</vt:lpstr>
      <vt:lpstr>Automation 설정</vt:lpstr>
      <vt:lpstr>프로젝트에 할당된 이슈 생성</vt:lpstr>
      <vt:lpstr>프로젝트에 자동 추가된 이슈</vt:lpstr>
      <vt:lpstr>Automations for other columns</vt:lpstr>
      <vt:lpstr>Issue</vt:lpstr>
      <vt:lpstr>이슈 관리</vt:lpstr>
      <vt:lpstr>Issue Open</vt:lpstr>
      <vt:lpstr>Issue Closing</vt:lpstr>
      <vt:lpstr>Issue 와 관련된 commit 만들기</vt:lpstr>
      <vt:lpstr>Issue 와 관련된 commit 만들기</vt:lpstr>
      <vt:lpstr>Commit 에서 이슈 링크 확인</vt:lpstr>
      <vt:lpstr>마일스톤 생성</vt:lpstr>
      <vt:lpstr>마일스톤 생성</vt:lpstr>
      <vt:lpstr>마일스톤 생성</vt:lpstr>
      <vt:lpstr>이슈에 마일스톤 붙이기</vt:lpstr>
      <vt:lpstr>레이블 관리</vt:lpstr>
      <vt:lpstr>Wiki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위키 페이지</vt:lpstr>
      <vt:lpstr>README.md 변경</vt:lpstr>
      <vt:lpstr>Releases</vt:lpstr>
      <vt:lpstr>Release</vt:lpstr>
      <vt:lpstr>Release 생성</vt:lpstr>
      <vt:lpstr>Tag를 붙이고, 관련 정보 입력</vt:lpstr>
      <vt:lpstr>Tag를 붙이고, 관련 정보 입력</vt:lpstr>
      <vt:lpstr>Release 완성!</vt:lpstr>
      <vt:lpstr>개인 과제 #8 : GitHub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41983@staff.jbnu.ac.kr</cp:lastModifiedBy>
  <cp:revision>576</cp:revision>
  <cp:lastPrinted>2017-03-16T15:55:50Z</cp:lastPrinted>
  <dcterms:created xsi:type="dcterms:W3CDTF">2016-08-29T08:45:01Z</dcterms:created>
  <dcterms:modified xsi:type="dcterms:W3CDTF">2019-11-04T04:57:01Z</dcterms:modified>
</cp:coreProperties>
</file>